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B7DACD8-BE6C-4FE7-B2B8-13DF099B2E4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CF38DCD-8C31-4FBD-B7D5-74BA552C668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5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ACD8-BE6C-4FE7-B2B8-13DF099B2E4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8DCD-8C31-4FBD-B7D5-74BA552C66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34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ACD8-BE6C-4FE7-B2B8-13DF099B2E4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8DCD-8C31-4FBD-B7D5-74BA552C668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559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ACD8-BE6C-4FE7-B2B8-13DF099B2E4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8DCD-8C31-4FBD-B7D5-74BA552C6683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395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ACD8-BE6C-4FE7-B2B8-13DF099B2E4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8DCD-8C31-4FBD-B7D5-74BA552C66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355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ACD8-BE6C-4FE7-B2B8-13DF099B2E4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8DCD-8C31-4FBD-B7D5-74BA552C6683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95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ACD8-BE6C-4FE7-B2B8-13DF099B2E4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8DCD-8C31-4FBD-B7D5-74BA552C6683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405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ACD8-BE6C-4FE7-B2B8-13DF099B2E4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8DCD-8C31-4FBD-B7D5-74BA552C6683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785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ACD8-BE6C-4FE7-B2B8-13DF099B2E4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8DCD-8C31-4FBD-B7D5-74BA552C6683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53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ACD8-BE6C-4FE7-B2B8-13DF099B2E4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8DCD-8C31-4FBD-B7D5-74BA552C66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7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ACD8-BE6C-4FE7-B2B8-13DF099B2E4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8DCD-8C31-4FBD-B7D5-74BA552C6683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45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ACD8-BE6C-4FE7-B2B8-13DF099B2E4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8DCD-8C31-4FBD-B7D5-74BA552C66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ACD8-BE6C-4FE7-B2B8-13DF099B2E4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8DCD-8C31-4FBD-B7D5-74BA552C6683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5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ACD8-BE6C-4FE7-B2B8-13DF099B2E4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8DCD-8C31-4FBD-B7D5-74BA552C6683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05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ACD8-BE6C-4FE7-B2B8-13DF099B2E4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8DCD-8C31-4FBD-B7D5-74BA552C66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95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ACD8-BE6C-4FE7-B2B8-13DF099B2E4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8DCD-8C31-4FBD-B7D5-74BA552C6683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14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ACD8-BE6C-4FE7-B2B8-13DF099B2E4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38DCD-8C31-4FBD-B7D5-74BA552C66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87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7DACD8-BE6C-4FE7-B2B8-13DF099B2E4B}" type="datetimeFigureOut">
              <a:rPr lang="cs-CZ" smtClean="0"/>
              <a:t>14.10.2020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F38DCD-8C31-4FBD-B7D5-74BA552C66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84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415A6C-52D5-4768-9278-F9EB6CA1F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184" y="989044"/>
            <a:ext cx="11196734" cy="1931437"/>
          </a:xfrm>
        </p:spPr>
        <p:txBody>
          <a:bodyPr>
            <a:normAutofit fontScale="90000"/>
          </a:bodyPr>
          <a:lstStyle/>
          <a:p>
            <a:r>
              <a:rPr lang="cs-CZ" sz="9600" b="1" dirty="0"/>
              <a:t>Jan Amos KOMENSKÝ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92ADA6-B541-442E-8E36-AED7065B4A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„učitel národů“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E24CD8-15C0-4672-BA86-05C4581CD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662" y="3738559"/>
            <a:ext cx="257175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577BE4F-284D-4358-991C-33EEBD369DD4}"/>
              </a:ext>
            </a:extLst>
          </p:cNvPr>
          <p:cNvSpPr txBox="1"/>
          <p:nvPr/>
        </p:nvSpPr>
        <p:spPr>
          <a:xfrm>
            <a:off x="270588" y="5953715"/>
            <a:ext cx="6277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„</a:t>
            </a:r>
            <a:r>
              <a:rPr lang="cs-CZ" sz="36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Schola</a:t>
            </a:r>
            <a:r>
              <a:rPr lang="cs-CZ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36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ludus</a:t>
            </a:r>
            <a:r>
              <a:rPr lang="cs-CZ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" (škola hrou)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25335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BE94D27-A1A4-4DAE-A641-26523D063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321" y="802434"/>
            <a:ext cx="6904655" cy="849086"/>
          </a:xfrm>
        </p:spPr>
        <p:txBody>
          <a:bodyPr>
            <a:noAutofit/>
          </a:bodyPr>
          <a:lstStyle/>
          <a:p>
            <a:pPr algn="l"/>
            <a:r>
              <a:rPr lang="cs-CZ" sz="5400" b="1" dirty="0">
                <a:solidFill>
                  <a:srgbClr val="FF0000"/>
                </a:solidFill>
              </a:rPr>
              <a:t>Jan Amos Komenský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EAD77C-C086-4E56-9E8C-7D47ED78C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84" y="1847461"/>
            <a:ext cx="11150081" cy="4497355"/>
          </a:xfrm>
        </p:spPr>
        <p:txBody>
          <a:bodyPr>
            <a:normAutofit lnSpcReduction="10000"/>
          </a:bodyPr>
          <a:lstStyle/>
          <a:p>
            <a:r>
              <a:rPr lang="cs-CZ" sz="3200" b="1" dirty="0"/>
              <a:t>narodil se 28. března 1592      </a:t>
            </a:r>
            <a:r>
              <a:rPr lang="cs-CZ" sz="3200" dirty="0"/>
              <a:t>(slavíme proto 28. 3. Den učitelů)</a:t>
            </a:r>
          </a:p>
          <a:p>
            <a:r>
              <a:rPr lang="cs-CZ" sz="3200" b="1" dirty="0"/>
              <a:t>jeho rodištěm je nedaleká Nivnice / Komňa       </a:t>
            </a:r>
            <a:r>
              <a:rPr lang="cs-CZ" sz="2000" b="1" dirty="0"/>
              <a:t>(neví se jistě)</a:t>
            </a:r>
          </a:p>
          <a:p>
            <a:r>
              <a:rPr lang="cs-CZ" sz="3200" b="1" dirty="0"/>
              <a:t>vyrůstal v Uherském Brodě, později žil a studoval ve Strážnici, v Přerově,…i na univerzitách po celé Evropě</a:t>
            </a:r>
          </a:p>
          <a:p>
            <a:r>
              <a:rPr lang="cs-CZ" sz="3200" b="1" dirty="0"/>
              <a:t>byl velmi vzdělaný - stal se učitelem, jazykovědcem, vědcem, filosofem, kazatelem,…a </a:t>
            </a:r>
            <a:r>
              <a:rPr lang="cs-CZ" sz="3200" b="1" dirty="0">
                <a:solidFill>
                  <a:srgbClr val="FF0000"/>
                </a:solidFill>
              </a:rPr>
              <a:t>knězem české Jednoty bratrské</a:t>
            </a:r>
          </a:p>
          <a:p>
            <a:r>
              <a:rPr lang="cs-CZ" sz="3200" b="1" dirty="0"/>
              <a:t>protože po bitvě na Bílé hoře odmítl přestoupit na povinnou katolickou víru, musel z Čech navždy odejít</a:t>
            </a:r>
          </a:p>
        </p:txBody>
      </p:sp>
    </p:spTree>
    <p:extLst>
      <p:ext uri="{BB962C8B-B14F-4D97-AF65-F5344CB8AC3E}">
        <p14:creationId xmlns:p14="http://schemas.microsoft.com/office/powerpoint/2010/main" val="177947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A2A35A-C9B0-4D3D-A8BC-610D15199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67" y="625152"/>
            <a:ext cx="9870231" cy="821093"/>
          </a:xfrm>
        </p:spPr>
        <p:txBody>
          <a:bodyPr/>
          <a:lstStyle/>
          <a:p>
            <a:pPr algn="l"/>
            <a:r>
              <a:rPr lang="cs-CZ" dirty="0">
                <a:solidFill>
                  <a:srgbClr val="FF0000"/>
                </a:solidFill>
              </a:rPr>
              <a:t>Kde působil po odchodu z Čech?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726F2C-983D-4674-B5CD-F016E41C3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491" y="1446245"/>
            <a:ext cx="10748864" cy="4786603"/>
          </a:xfrm>
        </p:spPr>
        <p:txBody>
          <a:bodyPr/>
          <a:lstStyle/>
          <a:p>
            <a:r>
              <a:rPr lang="cs-CZ" b="1" dirty="0"/>
              <a:t>v polském Lešně – začátek zájmu o učitelství a pedagogiku</a:t>
            </a:r>
          </a:p>
          <a:p>
            <a:r>
              <a:rPr lang="cs-CZ" b="1" dirty="0"/>
              <a:t>v Anglii – velké přednáškové turné pro Královskou akademii věd</a:t>
            </a:r>
          </a:p>
          <a:p>
            <a:r>
              <a:rPr lang="cs-CZ" b="1" dirty="0"/>
              <a:t>ve Švédsku – vytvořil celé nové školství, napsal učebnice</a:t>
            </a:r>
          </a:p>
          <a:p>
            <a:r>
              <a:rPr lang="cs-CZ" b="1" dirty="0"/>
              <a:t>v Uhrách – organizoval nové školství</a:t>
            </a:r>
          </a:p>
          <a:p>
            <a:r>
              <a:rPr lang="cs-CZ" b="1" dirty="0"/>
              <a:t>znovu v polském Lešně - pracuje na svých důležitých knihách</a:t>
            </a:r>
          </a:p>
          <a:p>
            <a:pPr marL="0" indent="0">
              <a:buNone/>
            </a:pPr>
            <a:r>
              <a:rPr lang="cs-CZ" b="1" dirty="0"/>
              <a:t>                                            - při vypálení města přijde o celoživotní dílo</a:t>
            </a:r>
          </a:p>
          <a:p>
            <a:r>
              <a:rPr lang="cs-CZ" b="1" dirty="0"/>
              <a:t>v holandském Amsterdamu – snažil se zachránit alespoň něco ze svého zničeného díla, nakonec tu i umírá a je pohřben v kostelíku v Naardenu (1670)</a:t>
            </a:r>
          </a:p>
          <a:p>
            <a:pPr marL="0" indent="0">
              <a:buNone/>
            </a:pPr>
            <a:r>
              <a:rPr lang="cs-CZ" b="1" dirty="0"/>
              <a:t>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13891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0BC45F-07C7-4029-9D6C-AD7FBE19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7" y="552925"/>
            <a:ext cx="10711543" cy="66005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Proč je tak slavný? Proč se mu říká „učitel národů“?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2136BB-9D6F-409D-9F3D-2DCC77E51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04" y="1212983"/>
            <a:ext cx="10608906" cy="4973214"/>
          </a:xfrm>
        </p:spPr>
        <p:txBody>
          <a:bodyPr>
            <a:normAutofit fontScale="92500" lnSpcReduction="10000"/>
          </a:bodyPr>
          <a:lstStyle/>
          <a:p>
            <a:r>
              <a:rPr lang="cs-CZ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jeden z největších českých myslitelů, 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filosofů</a:t>
            </a:r>
            <a:r>
              <a:rPr lang="cs-CZ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a spisovatelů v historii</a:t>
            </a:r>
          </a:p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úplně změnil způsob, jak se děti učí 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(dodnes)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ve školách v celé Evropě</a:t>
            </a:r>
          </a:p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nahradil při vyučování biflování </a:t>
            </a:r>
            <a:r>
              <a:rPr lang="cs-CZ" sz="1800" dirty="0">
                <a:solidFill>
                  <a:schemeClr val="tx1"/>
                </a:solidFill>
                <a:latin typeface="Arial" panose="020B0604020202020204" pitchFamily="34" charset="0"/>
              </a:rPr>
              <a:t>(učení se všeho zpaměti bez porozumění) 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chápáním, názornými pomůckami, obrázky, vysvětlováním, encyklopediemi…</a:t>
            </a:r>
          </a:p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vytvořil spoustu nových učebnic pro žáky i učitele</a:t>
            </a:r>
          </a:p>
          <a:p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Slavná díla:       Orbis pictus – Svět v obrazech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cs-CZ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Dvéře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jazyků otevřené </a:t>
            </a:r>
            <a:r>
              <a:rPr lang="cs-CZ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190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Brána jazyků otevřená)</a:t>
            </a:r>
            <a:endParaRPr lang="cs-CZ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Labyrint světa a ráj srdce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Velká didaktika (</a:t>
            </a:r>
            <a:r>
              <a:rPr lang="cs-CZ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Didactica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magna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cs-CZ" b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                           Česko - latinský slovník </a:t>
            </a:r>
            <a:r>
              <a:rPr lang="cs-CZ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(shořel v Lešně)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… a desítky dalších knih</a:t>
            </a:r>
            <a:endParaRPr lang="cs-CZ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30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tulní strana prvního vydání Labirynt Swěta a Lusthauz Srdce, které vyšlo roku 1631">
            <a:extLst>
              <a:ext uri="{FF2B5EF4-FFF2-40B4-BE49-F238E27FC236}">
                <a16:creationId xmlns:a16="http://schemas.microsoft.com/office/drawing/2014/main" id="{7C3D444A-88CA-4BB4-8B86-69CFF1F5A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34" y="519936"/>
            <a:ext cx="3732719" cy="459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EF3EF9C-0DA2-47D5-A434-95CA6EA2897F}"/>
              </a:ext>
            </a:extLst>
          </p:cNvPr>
          <p:cNvSpPr txBox="1"/>
          <p:nvPr/>
        </p:nvSpPr>
        <p:spPr>
          <a:xfrm>
            <a:off x="872126" y="5202708"/>
            <a:ext cx="4043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Labyrint světa a ráj srdce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608BE49-F9FE-4C9E-852B-00619E221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865" y="512269"/>
            <a:ext cx="3247541" cy="459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1938D7C-C1CA-4AD8-94A7-A0E5698B7DD1}"/>
              </a:ext>
            </a:extLst>
          </p:cNvPr>
          <p:cNvSpPr txBox="1"/>
          <p:nvPr/>
        </p:nvSpPr>
        <p:spPr>
          <a:xfrm>
            <a:off x="4845454" y="5202708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Orbis pictus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E9FCC192-B5B2-415D-9180-7FCC81310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618" y="518600"/>
            <a:ext cx="2845448" cy="45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8F3F3C2-E6D4-46E9-B7EA-0769B69EDE15}"/>
              </a:ext>
            </a:extLst>
          </p:cNvPr>
          <p:cNvSpPr txBox="1"/>
          <p:nvPr/>
        </p:nvSpPr>
        <p:spPr>
          <a:xfrm>
            <a:off x="8360618" y="5202708"/>
            <a:ext cx="300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Sebrané spisy z Amsterdamu</a:t>
            </a:r>
          </a:p>
        </p:txBody>
      </p:sp>
    </p:spTree>
    <p:extLst>
      <p:ext uri="{BB962C8B-B14F-4D97-AF65-F5344CB8AC3E}">
        <p14:creationId xmlns:p14="http://schemas.microsoft.com/office/powerpoint/2010/main" val="1533003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67</TotalTime>
  <Words>326</Words>
  <Application>Microsoft Office PowerPoint</Application>
  <PresentationFormat>Širokoúhlá obrazovka</PresentationFormat>
  <Paragraphs>32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Organika</vt:lpstr>
      <vt:lpstr>Jan Amos KOMENSKÝ</vt:lpstr>
      <vt:lpstr>Jan Amos Komenský</vt:lpstr>
      <vt:lpstr>Kde působil po odchodu z Čech?</vt:lpstr>
      <vt:lpstr>Proč je tak slavný? Proč se mu říká „učitel národů“?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Amos KOMENSKÝ</dc:title>
  <dc:creator>Stašek Zdeněk | ZŠ a MŠ Vlčnov</dc:creator>
  <cp:lastModifiedBy>Stašek Zdeněk | ZŠ a MŠ Vlčnov</cp:lastModifiedBy>
  <cp:revision>8</cp:revision>
  <dcterms:created xsi:type="dcterms:W3CDTF">2020-10-14T19:18:46Z</dcterms:created>
  <dcterms:modified xsi:type="dcterms:W3CDTF">2020-10-14T20:26:34Z</dcterms:modified>
</cp:coreProperties>
</file>