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4/1/2020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3206CC-50C1-4AD8-9EE9-957491CAA8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000" dirty="0"/>
              <a:t>Rozšiřování a krácení poměru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Podnadpis 2">
                <a:extLst>
                  <a:ext uri="{FF2B5EF4-FFF2-40B4-BE49-F238E27FC236}">
                    <a16:creationId xmlns:a16="http://schemas.microsoft.com/office/drawing/2014/main" id="{C74779BE-E260-4A40-A5D4-5140D24260D3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069848" y="4389120"/>
                <a:ext cx="7891272" cy="163068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cs-CZ" dirty="0">
                    <a:solidFill>
                      <a:srgbClr val="FF0000"/>
                    </a:solidFill>
                  </a:rPr>
                  <a:t>OPAKOVÁNÍ</a:t>
                </a:r>
                <a:r>
                  <a:rPr lang="cs-CZ" dirty="0"/>
                  <a:t> :Vzpomeň si na zlomky ( rozšiřování a krácení)</a:t>
                </a:r>
              </a:p>
              <a:p>
                <a:r>
                  <a:rPr lang="cs-CZ" dirty="0"/>
                  <a:t>Poměr je někdy výhodné zapsat jako zlomek- místo „:“ napíšeme zlomkovou čáru.</a:t>
                </a:r>
              </a:p>
              <a:p>
                <a:r>
                  <a:rPr lang="cs-CZ" dirty="0">
                    <a:highlight>
                      <a:srgbClr val="FFFF00"/>
                    </a:highlight>
                  </a:rPr>
                  <a:t>Např. : 2:3=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cs-CZ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cs-CZ" dirty="0">
                    <a:highlight>
                      <a:srgbClr val="FFFF00"/>
                    </a:highlight>
                  </a:rPr>
                  <a:t>		4:1=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cs-CZ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cs-CZ" dirty="0">
                    <a:highlight>
                      <a:srgbClr val="FFFF00"/>
                    </a:highlight>
                  </a:rPr>
                  <a:t>		1:7=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cs-CZ" dirty="0">
                  <a:highlight>
                    <a:srgbClr val="FFFF00"/>
                  </a:highlight>
                </a:endParaRPr>
              </a:p>
            </p:txBody>
          </p:sp>
        </mc:Choice>
        <mc:Fallback>
          <p:sp>
            <p:nvSpPr>
              <p:cNvPr id="3" name="Podnadpis 2">
                <a:extLst>
                  <a:ext uri="{FF2B5EF4-FFF2-40B4-BE49-F238E27FC236}">
                    <a16:creationId xmlns:a16="http://schemas.microsoft.com/office/drawing/2014/main" id="{C74779BE-E260-4A40-A5D4-5140D24260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069848" y="4389120"/>
                <a:ext cx="7891272" cy="1630680"/>
              </a:xfrm>
              <a:blipFill>
                <a:blip r:embed="rId2"/>
                <a:stretch>
                  <a:fillRect l="-1005" t="-7090" b="-111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429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727D3D-BC45-4F2D-AD5B-F0AC0BBFD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61568"/>
          </a:xfrm>
        </p:spPr>
        <p:txBody>
          <a:bodyPr>
            <a:normAutofit/>
          </a:bodyPr>
          <a:lstStyle/>
          <a:p>
            <a:r>
              <a:rPr lang="cs-CZ" sz="4800" dirty="0"/>
              <a:t>Rovnost poměrů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1E2FA3-135F-4496-955B-B88BC923CE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346200"/>
            <a:ext cx="10058400" cy="5359400"/>
          </a:xfrm>
        </p:spPr>
        <p:txBody>
          <a:bodyPr>
            <a:normAutofit/>
          </a:bodyPr>
          <a:lstStyle/>
          <a:p>
            <a:r>
              <a:rPr lang="cs-CZ" sz="3200" dirty="0"/>
              <a:t>Dva poměry se rovnají, když po vydělení obou členů poměru dostaneme stejné číslo</a:t>
            </a:r>
          </a:p>
          <a:p>
            <a:endParaRPr lang="cs-CZ" sz="2800" dirty="0"/>
          </a:p>
          <a:p>
            <a:r>
              <a:rPr lang="cs-CZ" sz="2800" dirty="0"/>
              <a:t>Př. Vyjadřují poměry 4:8 a 1:2 stejný stav? </a:t>
            </a:r>
            <a:r>
              <a:rPr lang="cs-CZ" sz="1800" dirty="0">
                <a:solidFill>
                  <a:srgbClr val="FF0000"/>
                </a:solidFill>
              </a:rPr>
              <a:t>( zde je „:“ znaménko „ku“)</a:t>
            </a:r>
          </a:p>
          <a:p>
            <a:endParaRPr lang="cs-CZ" sz="2800" dirty="0"/>
          </a:p>
          <a:p>
            <a:r>
              <a:rPr lang="cs-CZ" sz="2800" dirty="0"/>
              <a:t>Vydělíme: 	4:8=0,5	</a:t>
            </a:r>
            <a:endParaRPr lang="cs-CZ" sz="2600" dirty="0"/>
          </a:p>
          <a:p>
            <a:r>
              <a:rPr lang="cs-CZ" sz="2600" dirty="0"/>
              <a:t> 			1:2=0,5	</a:t>
            </a:r>
            <a:r>
              <a:rPr lang="cs-CZ" sz="1800" dirty="0">
                <a:solidFill>
                  <a:srgbClr val="FF0000"/>
                </a:solidFill>
              </a:rPr>
              <a:t>(zde je „:“ znaménko pro dělení)</a:t>
            </a:r>
          </a:p>
          <a:p>
            <a:endParaRPr lang="cs-CZ" sz="2400" dirty="0">
              <a:solidFill>
                <a:srgbClr val="FF0000"/>
              </a:solidFill>
            </a:endParaRPr>
          </a:p>
          <a:p>
            <a:r>
              <a:rPr lang="cs-CZ" sz="2800" dirty="0"/>
              <a:t>Výsledek dělení je stejné číslo </a:t>
            </a:r>
            <a:r>
              <a:rPr lang="cs-CZ" sz="2800" dirty="0">
                <a:solidFill>
                  <a:srgbClr val="FF0000"/>
                </a:solidFill>
              </a:rPr>
              <a:t>0,5</a:t>
            </a:r>
            <a:r>
              <a:rPr lang="cs-CZ" sz="2800" dirty="0"/>
              <a:t> , proto </a:t>
            </a:r>
            <a:r>
              <a:rPr lang="cs-CZ" sz="2800" dirty="0">
                <a:solidFill>
                  <a:srgbClr val="FF0000"/>
                </a:solidFill>
              </a:rPr>
              <a:t>jsou oba poměry shodné ( rovnají se)</a:t>
            </a:r>
            <a:endParaRPr lang="cs-CZ" sz="2600" dirty="0">
              <a:solidFill>
                <a:srgbClr val="FF0000"/>
              </a:solidFill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44128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1187F9-0651-436A-9CC9-EBCADCD49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9956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8C65D170-A808-4537-991F-2CA30D284D1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69848" y="762000"/>
                <a:ext cx="10058400" cy="54102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cs-CZ" dirty="0">
                    <a:highlight>
                      <a:srgbClr val="FFFF00"/>
                    </a:highlight>
                  </a:rPr>
                  <a:t>Příklady str.11/cv.1- vypočítej do sešitu :Vyber dvojice stejných poměrů</a:t>
                </a:r>
              </a:p>
              <a:p>
                <a:r>
                  <a:rPr lang="cs-CZ" dirty="0"/>
                  <a:t> </a:t>
                </a:r>
                <a:r>
                  <a:rPr lang="cs-CZ" dirty="0">
                    <a:highlight>
                      <a:srgbClr val="FFFF00"/>
                    </a:highlight>
                  </a:rPr>
                  <a:t>vzor:</a:t>
                </a:r>
              </a:p>
              <a:p>
                <a:r>
                  <a:rPr lang="cs-CZ" dirty="0"/>
                  <a:t>Napíšu si poměry vedle sebe do sešitu, přepíšu na zlomky a </a:t>
                </a:r>
                <a:r>
                  <a:rPr lang="cs-CZ" dirty="0">
                    <a:highlight>
                      <a:srgbClr val="FFFF00"/>
                    </a:highlight>
                  </a:rPr>
                  <a:t>zkrátím</a:t>
                </a:r>
                <a:r>
                  <a:rPr lang="cs-CZ" dirty="0"/>
                  <a:t> (tady není vhodné dělit, protože nemusíme vždy dostat „ pěkné“ číslo např.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cs-CZ" dirty="0"/>
                  <a:t>)</a:t>
                </a:r>
              </a:p>
              <a:p>
                <a:endParaRPr lang="cs-CZ" dirty="0"/>
              </a:p>
              <a:p>
                <a:r>
                  <a:rPr lang="cs-CZ" dirty="0"/>
                  <a:t>1:3	4:3	3:9	20:16	3:1	7:21	16:12 	30:24</a:t>
                </a:r>
              </a:p>
              <a:p>
                <a:r>
                  <a:rPr lang="cs-CZ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cs-CZ" dirty="0"/>
                  <a:t>	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cs-CZ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cs-CZ" dirty="0"/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cs-CZ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cs-CZ" dirty="0"/>
                  <a:t>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cs-CZ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cs-CZ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cs-CZ" dirty="0"/>
                  <a:t>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cs-CZ" dirty="0"/>
                  <a:t> 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den>
                    </m:f>
                  </m:oMath>
                </a14:m>
                <a:r>
                  <a:rPr lang="cs-CZ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cs-CZ" dirty="0"/>
                  <a:t>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cs-CZ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cs-CZ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cs-CZ" dirty="0"/>
                  <a:t>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30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</m:oMath>
                </a14:m>
                <a:r>
                  <a:rPr lang="cs-CZ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cs-CZ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cs-CZ" dirty="0"/>
                  <a:t>	(porovnáme zlomky)</a:t>
                </a:r>
              </a:p>
              <a:p>
                <a:endParaRPr lang="cs-CZ" dirty="0"/>
              </a:p>
              <a:p>
                <a:r>
                  <a:rPr lang="cs-CZ" dirty="0"/>
                  <a:t>Stejné zlomky znamenají stejný poměr ( označeno barvami) píšu </a:t>
                </a:r>
                <a:r>
                  <a:rPr lang="cs-CZ" dirty="0">
                    <a:highlight>
                      <a:srgbClr val="FFFF00"/>
                    </a:highlight>
                  </a:rPr>
                  <a:t>všechny dvojice</a:t>
                </a:r>
                <a:r>
                  <a:rPr lang="cs-CZ" dirty="0"/>
                  <a:t>:</a:t>
                </a:r>
              </a:p>
              <a:p>
                <a:r>
                  <a:rPr lang="cs-CZ" dirty="0"/>
                  <a:t>1:3=3:9		4:3=16:12		20:16=30:24		</a:t>
                </a:r>
              </a:p>
              <a:p>
                <a:r>
                  <a:rPr lang="cs-CZ" dirty="0"/>
                  <a:t>1:3=7:21</a:t>
                </a:r>
              </a:p>
              <a:p>
                <a:r>
                  <a:rPr lang="cs-CZ" dirty="0"/>
                  <a:t>3:9=7:21</a:t>
                </a:r>
              </a:p>
              <a:p>
                <a:r>
                  <a:rPr lang="cs-CZ" dirty="0"/>
                  <a:t>Poměr 3:1 tady nemá žádný, který se mu rovná</a:t>
                </a:r>
              </a:p>
            </p:txBody>
          </p:sp>
        </mc:Choice>
        <mc:Fallback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8C65D170-A808-4537-991F-2CA30D284D1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9848" y="762000"/>
                <a:ext cx="10058400" cy="5410200"/>
              </a:xfrm>
              <a:blipFill>
                <a:blip r:embed="rId2"/>
                <a:stretch>
                  <a:fillRect l="-303" t="-18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3256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78FBF8-5EF2-4171-9D71-C46CDC2A8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20116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EEDA03-0BA4-4BBA-8761-E17918FA0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850900"/>
            <a:ext cx="10058400" cy="5321300"/>
          </a:xfrm>
        </p:spPr>
        <p:txBody>
          <a:bodyPr/>
          <a:lstStyle/>
          <a:p>
            <a:r>
              <a:rPr lang="cs-CZ" dirty="0">
                <a:highlight>
                  <a:srgbClr val="FFFF00"/>
                </a:highlight>
              </a:rPr>
              <a:t>Str.11/B Vypočítej do sešitu ( Opakování zlomky)</a:t>
            </a:r>
          </a:p>
        </p:txBody>
      </p:sp>
    </p:spTree>
    <p:extLst>
      <p:ext uri="{BB962C8B-B14F-4D97-AF65-F5344CB8AC3E}">
        <p14:creationId xmlns:p14="http://schemas.microsoft.com/office/powerpoint/2010/main" val="3546837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C88AAE-A093-48EE-8D4E-295CD30B6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90500"/>
            <a:ext cx="10058400" cy="1219200"/>
          </a:xfrm>
        </p:spPr>
        <p:txBody>
          <a:bodyPr>
            <a:normAutofit/>
          </a:bodyPr>
          <a:lstStyle/>
          <a:p>
            <a:r>
              <a:rPr lang="cs-CZ" sz="4800" dirty="0"/>
              <a:t>Rozšiřování a krácení poměru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CCA7DE-1B7A-4C3F-83D6-2BEB1EAAA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181100"/>
            <a:ext cx="10058400" cy="4991100"/>
          </a:xfrm>
        </p:spPr>
        <p:txBody>
          <a:bodyPr>
            <a:normAutofit/>
          </a:bodyPr>
          <a:lstStyle/>
          <a:p>
            <a:r>
              <a:rPr lang="cs-CZ" sz="2400" dirty="0"/>
              <a:t>Poměr </a:t>
            </a:r>
            <a:r>
              <a:rPr lang="cs-CZ" sz="2400" dirty="0">
                <a:solidFill>
                  <a:srgbClr val="FF0000"/>
                </a:solidFill>
              </a:rPr>
              <a:t>rozšíříme</a:t>
            </a:r>
            <a:r>
              <a:rPr lang="cs-CZ" sz="2400" dirty="0"/>
              <a:t> tak, první i druhý člen poměru </a:t>
            </a:r>
            <a:r>
              <a:rPr lang="cs-CZ" sz="2400" dirty="0">
                <a:solidFill>
                  <a:srgbClr val="FF0000"/>
                </a:solidFill>
              </a:rPr>
              <a:t>vynásobíme stejným kladným číslem:</a:t>
            </a:r>
          </a:p>
          <a:p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dirty="0"/>
              <a:t>Rozšiř poměr pěti: násobíme 5</a:t>
            </a:r>
          </a:p>
          <a:p>
            <a:r>
              <a:rPr lang="cs-CZ" sz="2400" dirty="0"/>
              <a:t> 			</a:t>
            </a:r>
            <a:r>
              <a:rPr lang="cs-CZ" sz="2800" dirty="0"/>
              <a:t>3:8 =(3·</a:t>
            </a:r>
            <a:r>
              <a:rPr lang="cs-CZ" sz="2800" dirty="0">
                <a:solidFill>
                  <a:srgbClr val="00B050"/>
                </a:solidFill>
              </a:rPr>
              <a:t>5</a:t>
            </a:r>
            <a:r>
              <a:rPr lang="cs-CZ" sz="2800" dirty="0"/>
              <a:t>)</a:t>
            </a:r>
            <a:r>
              <a:rPr lang="cs-CZ" sz="2800" dirty="0">
                <a:sym typeface="Wingdings" panose="05000000000000000000" pitchFamily="2" charset="2"/>
              </a:rPr>
              <a:t>:(8·</a:t>
            </a:r>
            <a:r>
              <a:rPr lang="cs-CZ" sz="2800" dirty="0">
                <a:solidFill>
                  <a:srgbClr val="00B050"/>
                </a:solidFill>
                <a:sym typeface="Wingdings" panose="05000000000000000000" pitchFamily="2" charset="2"/>
              </a:rPr>
              <a:t>5</a:t>
            </a:r>
            <a:r>
              <a:rPr lang="cs-CZ" sz="2800" dirty="0">
                <a:sym typeface="Wingdings" panose="05000000000000000000" pitchFamily="2" charset="2"/>
              </a:rPr>
              <a:t>) = 15:40</a:t>
            </a:r>
          </a:p>
          <a:p>
            <a:endParaRPr lang="cs-CZ" sz="2800" dirty="0">
              <a:sym typeface="Wingdings" panose="05000000000000000000" pitchFamily="2" charset="2"/>
            </a:endParaRPr>
          </a:p>
          <a:p>
            <a:r>
              <a:rPr lang="cs-CZ" sz="2400" dirty="0">
                <a:sym typeface="Wingdings" panose="05000000000000000000" pitchFamily="2" charset="2"/>
              </a:rPr>
              <a:t>Rozšiř poměr dvěma: násobíme 2</a:t>
            </a:r>
          </a:p>
          <a:p>
            <a:endParaRPr lang="cs-CZ" sz="2400" dirty="0">
              <a:sym typeface="Wingdings" panose="05000000000000000000" pitchFamily="2" charset="2"/>
            </a:endParaRPr>
          </a:p>
          <a:p>
            <a:pPr marL="274320" lvl="1" indent="0">
              <a:buNone/>
            </a:pPr>
            <a:r>
              <a:rPr lang="cs-CZ" sz="2800" dirty="0">
                <a:sym typeface="Wingdings" panose="05000000000000000000" pitchFamily="2" charset="2"/>
              </a:rPr>
              <a:t>			1: 0,5 =(1·</a:t>
            </a:r>
            <a:r>
              <a:rPr lang="cs-CZ" sz="2800" dirty="0">
                <a:solidFill>
                  <a:srgbClr val="00B050"/>
                </a:solidFill>
                <a:sym typeface="Wingdings" panose="05000000000000000000" pitchFamily="2" charset="2"/>
              </a:rPr>
              <a:t>2</a:t>
            </a:r>
            <a:r>
              <a:rPr lang="cs-CZ" sz="2800" dirty="0">
                <a:sym typeface="Wingdings" panose="05000000000000000000" pitchFamily="2" charset="2"/>
              </a:rPr>
              <a:t>) : (0,5·</a:t>
            </a:r>
            <a:r>
              <a:rPr lang="cs-CZ" sz="2800" dirty="0">
                <a:solidFill>
                  <a:srgbClr val="00B050"/>
                </a:solidFill>
                <a:sym typeface="Wingdings" panose="05000000000000000000" pitchFamily="2" charset="2"/>
              </a:rPr>
              <a:t>2</a:t>
            </a:r>
            <a:r>
              <a:rPr lang="cs-CZ" sz="2800" dirty="0">
                <a:sym typeface="Wingdings" panose="05000000000000000000" pitchFamily="2" charset="2"/>
              </a:rPr>
              <a:t>) = 2 : 1</a:t>
            </a:r>
            <a:endParaRPr lang="cs-CZ" sz="2800" dirty="0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BE8AF24C-442B-46AE-BC79-BBEE90BEC8EC}"/>
              </a:ext>
            </a:extLst>
          </p:cNvPr>
          <p:cNvCxnSpPr/>
          <p:nvPr/>
        </p:nvCxnSpPr>
        <p:spPr>
          <a:xfrm flipH="1">
            <a:off x="5003800" y="2819400"/>
            <a:ext cx="419100" cy="2286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74175724-C3DB-43B9-8250-5B9B5AADC79D}"/>
              </a:ext>
            </a:extLst>
          </p:cNvPr>
          <p:cNvCxnSpPr/>
          <p:nvPr/>
        </p:nvCxnSpPr>
        <p:spPr>
          <a:xfrm>
            <a:off x="5422900" y="2819400"/>
            <a:ext cx="431800" cy="2286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40B0F561-120E-4C1D-A0F5-76A25393CCB5}"/>
              </a:ext>
            </a:extLst>
          </p:cNvPr>
          <p:cNvCxnSpPr/>
          <p:nvPr/>
        </p:nvCxnSpPr>
        <p:spPr>
          <a:xfrm flipH="1">
            <a:off x="5422900" y="4356100"/>
            <a:ext cx="431800" cy="5969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39A58913-3A05-4B59-ABCA-96C3052199F5}"/>
              </a:ext>
            </a:extLst>
          </p:cNvPr>
          <p:cNvCxnSpPr/>
          <p:nvPr/>
        </p:nvCxnSpPr>
        <p:spPr>
          <a:xfrm>
            <a:off x="5854700" y="4356100"/>
            <a:ext cx="698500" cy="5969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8574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57696E-B689-45FF-B40F-F55723479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6146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3E6A84-529F-407E-AA09-C9A34694BC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759968"/>
            <a:ext cx="10058400" cy="5412232"/>
          </a:xfrm>
        </p:spPr>
        <p:txBody>
          <a:bodyPr>
            <a:normAutofit/>
          </a:bodyPr>
          <a:lstStyle/>
          <a:p>
            <a:r>
              <a:rPr lang="cs-CZ" sz="2400" dirty="0"/>
              <a:t>Poměr </a:t>
            </a:r>
            <a:r>
              <a:rPr lang="cs-CZ" sz="2400" dirty="0">
                <a:solidFill>
                  <a:srgbClr val="FF0000"/>
                </a:solidFill>
              </a:rPr>
              <a:t>zkrátíme </a:t>
            </a:r>
            <a:r>
              <a:rPr lang="cs-CZ" sz="2400" dirty="0"/>
              <a:t>tak, že první i druhý člen poměru </a:t>
            </a:r>
            <a:r>
              <a:rPr lang="cs-CZ" sz="2400" dirty="0">
                <a:solidFill>
                  <a:srgbClr val="FF0000"/>
                </a:solidFill>
              </a:rPr>
              <a:t>vydělíme stejným kladným číslem</a:t>
            </a:r>
          </a:p>
          <a:p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dirty="0"/>
              <a:t>Zkrať poměr třemi: dělíme 3</a:t>
            </a:r>
          </a:p>
          <a:p>
            <a:r>
              <a:rPr lang="cs-CZ" sz="2400" dirty="0"/>
              <a:t> 		</a:t>
            </a:r>
          </a:p>
          <a:p>
            <a:r>
              <a:rPr lang="cs-CZ" sz="2400" dirty="0"/>
              <a:t> 		</a:t>
            </a:r>
            <a:r>
              <a:rPr lang="cs-CZ" sz="2800" dirty="0"/>
              <a:t>15:9= (15:3) : (9:3) =5 : 3</a:t>
            </a:r>
          </a:p>
          <a:p>
            <a:endParaRPr lang="cs-CZ" sz="2800" dirty="0"/>
          </a:p>
          <a:p>
            <a:r>
              <a:rPr lang="cs-CZ" sz="2400" dirty="0"/>
              <a:t>Zkrať poměr číslem 1,5 : dělíme 1,5</a:t>
            </a:r>
          </a:p>
          <a:p>
            <a:endParaRPr lang="cs-CZ" sz="2400" dirty="0"/>
          </a:p>
          <a:p>
            <a:r>
              <a:rPr lang="cs-CZ" sz="2400" dirty="0"/>
              <a:t> 		</a:t>
            </a:r>
            <a:r>
              <a:rPr lang="cs-CZ" sz="2800" dirty="0"/>
              <a:t>1,5 : 6 = (1,5 :1,5) : (6 : 1,5) = 1 : 4</a:t>
            </a:r>
          </a:p>
          <a:p>
            <a:r>
              <a:rPr lang="cs-CZ" sz="2800" dirty="0"/>
              <a:t>Při rozšiřování a krácení poměru </a:t>
            </a:r>
            <a:r>
              <a:rPr lang="cs-CZ" sz="2800" dirty="0">
                <a:solidFill>
                  <a:srgbClr val="FF0000"/>
                </a:solidFill>
              </a:rPr>
              <a:t>se jeho hodnota nezmění</a:t>
            </a: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181FE7C1-59C6-4141-AB00-CE6B22966D72}"/>
              </a:ext>
            </a:extLst>
          </p:cNvPr>
          <p:cNvCxnSpPr/>
          <p:nvPr/>
        </p:nvCxnSpPr>
        <p:spPr>
          <a:xfrm flipH="1">
            <a:off x="4584700" y="2438400"/>
            <a:ext cx="558800" cy="7239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6BB7E582-07C9-4BED-8DDF-864B9CC716D5}"/>
              </a:ext>
            </a:extLst>
          </p:cNvPr>
          <p:cNvCxnSpPr/>
          <p:nvPr/>
        </p:nvCxnSpPr>
        <p:spPr>
          <a:xfrm>
            <a:off x="5143500" y="2438400"/>
            <a:ext cx="495300" cy="7239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72D7518B-D0FC-43DE-8F0E-B0AD8B3793FC}"/>
              </a:ext>
            </a:extLst>
          </p:cNvPr>
          <p:cNvCxnSpPr/>
          <p:nvPr/>
        </p:nvCxnSpPr>
        <p:spPr>
          <a:xfrm flipH="1">
            <a:off x="5041900" y="4457700"/>
            <a:ext cx="723900" cy="6985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6B6D14A9-11BC-4C5E-9E28-DED5BE2941B1}"/>
              </a:ext>
            </a:extLst>
          </p:cNvPr>
          <p:cNvCxnSpPr/>
          <p:nvPr/>
        </p:nvCxnSpPr>
        <p:spPr>
          <a:xfrm>
            <a:off x="5956300" y="4457700"/>
            <a:ext cx="635000" cy="6985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519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6116F6-9232-4029-816C-210007CAF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100" y="484632"/>
            <a:ext cx="10201148" cy="480568"/>
          </a:xfrm>
        </p:spPr>
        <p:txBody>
          <a:bodyPr>
            <a:noAutofit/>
          </a:bodyPr>
          <a:lstStyle/>
          <a:p>
            <a:r>
              <a:rPr lang="cs-CZ" sz="4000" dirty="0">
                <a:highlight>
                  <a:srgbClr val="FFFF00"/>
                </a:highlight>
              </a:rPr>
              <a:t>Příklady str.11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CD1C94-8DE5-4AA2-9978-11E02C171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054100"/>
            <a:ext cx="10058400" cy="5118100"/>
          </a:xfrm>
        </p:spPr>
        <p:txBody>
          <a:bodyPr/>
          <a:lstStyle/>
          <a:p>
            <a:r>
              <a:rPr lang="cs-CZ" dirty="0"/>
              <a:t>cv.2</a:t>
            </a:r>
          </a:p>
          <a:p>
            <a:r>
              <a:rPr lang="cs-CZ" dirty="0"/>
              <a:t>cv.3</a:t>
            </a:r>
          </a:p>
          <a:p>
            <a:r>
              <a:rPr lang="cs-CZ" dirty="0"/>
              <a:t>cv.4 – zkrať poměry největším společným dělitelem</a:t>
            </a:r>
          </a:p>
          <a:p>
            <a:r>
              <a:rPr lang="cs-CZ" dirty="0"/>
              <a:t> vzor:		20 :30 = (20:10) : (</a:t>
            </a:r>
            <a:r>
              <a:rPr lang="cs-CZ" dirty="0">
                <a:sym typeface="Wingdings" panose="05000000000000000000" pitchFamily="2" charset="2"/>
              </a:rPr>
              <a:t>30:10) = 2 : 3		a porovnej </a:t>
            </a:r>
            <a:r>
              <a:rPr lang="cs-CZ">
                <a:sym typeface="Wingdings" panose="05000000000000000000" pitchFamily="2" charset="2"/>
              </a:rPr>
              <a:t>s požadovaným 							poměrem</a:t>
            </a:r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cv.5 – vezmi si např. první člen poměru a podívej se, čím budeš násobit, abys dostal první člen požadovaného poměru  </a:t>
            </a:r>
            <a:r>
              <a:rPr lang="cs-CZ" dirty="0">
                <a:solidFill>
                  <a:srgbClr val="FF0000"/>
                </a:solidFill>
                <a:sym typeface="Wingdings" panose="05000000000000000000" pitchFamily="2" charset="2"/>
              </a:rPr>
              <a:t>60</a:t>
            </a:r>
            <a:r>
              <a:rPr lang="cs-CZ" dirty="0">
                <a:sym typeface="Wingdings" panose="05000000000000000000" pitchFamily="2" charset="2"/>
              </a:rPr>
              <a:t> :210 ( rozšiřování)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Potřebujeme poměr </a:t>
            </a:r>
            <a:r>
              <a:rPr lang="cs-CZ" dirty="0">
                <a:solidFill>
                  <a:srgbClr val="FF0000"/>
                </a:solidFill>
                <a:sym typeface="Wingdings" panose="05000000000000000000" pitchFamily="2" charset="2"/>
              </a:rPr>
              <a:t>60</a:t>
            </a:r>
            <a:r>
              <a:rPr lang="cs-CZ" dirty="0">
                <a:sym typeface="Wingdings" panose="05000000000000000000" pitchFamily="2" charset="2"/>
              </a:rPr>
              <a:t> :210</a:t>
            </a:r>
          </a:p>
          <a:p>
            <a:r>
              <a:rPr lang="cs-CZ" dirty="0">
                <a:sym typeface="Wingdings" panose="05000000000000000000" pitchFamily="2" charset="2"/>
              </a:rPr>
              <a:t>a) 	</a:t>
            </a:r>
            <a:r>
              <a:rPr lang="cs-CZ" dirty="0">
                <a:solidFill>
                  <a:srgbClr val="FF0000"/>
                </a:solidFill>
                <a:sym typeface="Wingdings" panose="05000000000000000000" pitchFamily="2" charset="2"/>
              </a:rPr>
              <a:t>6</a:t>
            </a:r>
            <a:r>
              <a:rPr lang="cs-CZ" dirty="0">
                <a:sym typeface="Wingdings" panose="05000000000000000000" pitchFamily="2" charset="2"/>
              </a:rPr>
              <a:t> : 21		vydělíme 60:6=</a:t>
            </a:r>
            <a:r>
              <a:rPr lang="cs-CZ" dirty="0">
                <a:solidFill>
                  <a:srgbClr val="00B050"/>
                </a:solidFill>
                <a:sym typeface="Wingdings" panose="05000000000000000000" pitchFamily="2" charset="2"/>
              </a:rPr>
              <a:t>10</a:t>
            </a:r>
            <a:r>
              <a:rPr lang="cs-CZ" dirty="0">
                <a:sym typeface="Wingdings" panose="05000000000000000000" pitchFamily="2" charset="2"/>
              </a:rPr>
              <a:t>, budeme rozšiřovat poměr deseti</a:t>
            </a:r>
          </a:p>
          <a:p>
            <a:r>
              <a:rPr lang="cs-CZ" dirty="0">
                <a:sym typeface="Wingdings" panose="05000000000000000000" pitchFamily="2" charset="2"/>
              </a:rPr>
              <a:t> 	6 : 21 =(6 ·</a:t>
            </a:r>
            <a:r>
              <a:rPr lang="cs-CZ" dirty="0">
                <a:solidFill>
                  <a:srgbClr val="00B050"/>
                </a:solidFill>
                <a:sym typeface="Wingdings" panose="05000000000000000000" pitchFamily="2" charset="2"/>
              </a:rPr>
              <a:t>10</a:t>
            </a:r>
            <a:r>
              <a:rPr lang="cs-CZ" dirty="0">
                <a:sym typeface="Wingdings" panose="05000000000000000000" pitchFamily="2" charset="2"/>
              </a:rPr>
              <a:t>) : (21·</a:t>
            </a:r>
            <a:r>
              <a:rPr lang="cs-CZ" dirty="0">
                <a:solidFill>
                  <a:srgbClr val="00B050"/>
                </a:solidFill>
                <a:sym typeface="Wingdings" panose="05000000000000000000" pitchFamily="2" charset="2"/>
              </a:rPr>
              <a:t>10</a:t>
            </a:r>
            <a:r>
              <a:rPr lang="cs-CZ" dirty="0">
                <a:sym typeface="Wingdings" panose="05000000000000000000" pitchFamily="2" charset="2"/>
              </a:rPr>
              <a:t>) =</a:t>
            </a:r>
            <a:r>
              <a:rPr lang="cs-CZ" u="sng" dirty="0">
                <a:sym typeface="Wingdings" panose="05000000000000000000" pitchFamily="2" charset="2"/>
              </a:rPr>
              <a:t>60 : 210 </a:t>
            </a:r>
            <a:r>
              <a:rPr lang="cs-CZ" dirty="0">
                <a:sym typeface="Wingdings" panose="05000000000000000000" pitchFamily="2" charset="2"/>
              </a:rPr>
              <a:t>		</a:t>
            </a:r>
            <a:r>
              <a:rPr lang="cs-CZ" dirty="0">
                <a:solidFill>
                  <a:srgbClr val="FF0000"/>
                </a:solidFill>
                <a:sym typeface="Wingdings" panose="05000000000000000000" pitchFamily="2" charset="2"/>
              </a:rPr>
              <a:t>ANO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3939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83</TotalTime>
  <Words>521</Words>
  <Application>Microsoft Office PowerPoint</Application>
  <PresentationFormat>Širokoúhlá obrazovka</PresentationFormat>
  <Paragraphs>56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Cambria Math</vt:lpstr>
      <vt:lpstr>Rockwell</vt:lpstr>
      <vt:lpstr>Rockwell Condensed</vt:lpstr>
      <vt:lpstr>Wingdings</vt:lpstr>
      <vt:lpstr>Dřevo</vt:lpstr>
      <vt:lpstr>Rozšiřování a krácení poměru</vt:lpstr>
      <vt:lpstr>Rovnost poměrů</vt:lpstr>
      <vt:lpstr>Prezentace aplikace PowerPoint</vt:lpstr>
      <vt:lpstr>Prezentace aplikace PowerPoint</vt:lpstr>
      <vt:lpstr>Rozšiřování a krácení poměru</vt:lpstr>
      <vt:lpstr>Prezentace aplikace PowerPoint</vt:lpstr>
      <vt:lpstr>Příklady str.11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Rozšiřování a krácení poměru</dc:title>
  <dc:creator>Windows User</dc:creator>
  <cp:lastModifiedBy>Windows User</cp:lastModifiedBy>
  <cp:revision>10</cp:revision>
  <dcterms:created xsi:type="dcterms:W3CDTF">2020-04-01T20:26:39Z</dcterms:created>
  <dcterms:modified xsi:type="dcterms:W3CDTF">2020-04-01T21:50:16Z</dcterms:modified>
</cp:coreProperties>
</file>