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3/29/2020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3/29/2020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8273E0-6853-4DA7-93F6-27237BD2E1D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cs-CZ" dirty="0"/>
              <a:t>POMĚR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34A70A24-0B87-4D1A-AF05-9D310003A7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		Co je poměr?</a:t>
            </a:r>
          </a:p>
        </p:txBody>
      </p:sp>
    </p:spTree>
    <p:extLst>
      <p:ext uri="{BB962C8B-B14F-4D97-AF65-F5344CB8AC3E}">
        <p14:creationId xmlns:p14="http://schemas.microsoft.com/office/powerpoint/2010/main" val="2528957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5FDB7-29C6-463E-93DC-1591285E2A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570451"/>
            <a:ext cx="10058400" cy="50334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0000"/>
                </a:solidFill>
              </a:rPr>
              <a:t>Poměr</a:t>
            </a:r>
            <a:br>
              <a:rPr lang="cs-CZ" dirty="0">
                <a:solidFill>
                  <a:srgbClr val="FF0000"/>
                </a:solidFill>
              </a:rPr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05EC53-68DA-48CE-90D8-511904640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16404"/>
            <a:ext cx="10058400" cy="5519956"/>
          </a:xfrm>
        </p:spPr>
        <p:txBody>
          <a:bodyPr>
            <a:normAutofit lnSpcReduction="10000"/>
          </a:bodyPr>
          <a:lstStyle/>
          <a:p>
            <a:r>
              <a:rPr lang="cs-CZ" sz="2400" dirty="0"/>
              <a:t>Poměrem porovnáváme stejné veličiny v určitém množství (počtu)</a:t>
            </a:r>
          </a:p>
          <a:p>
            <a:r>
              <a:rPr lang="cs-CZ" sz="2400" dirty="0"/>
              <a:t>Např. : délky, obsahy, hmotnosti, objemy, počet lidí, počet aut, atd…..</a:t>
            </a:r>
          </a:p>
          <a:p>
            <a:endParaRPr lang="cs-CZ" sz="2400" dirty="0"/>
          </a:p>
          <a:p>
            <a:r>
              <a:rPr lang="cs-CZ" sz="2400" dirty="0"/>
              <a:t>Zápis:  		</a:t>
            </a:r>
            <a:r>
              <a:rPr lang="cs-CZ" sz="3600" dirty="0">
                <a:solidFill>
                  <a:srgbClr val="FF0000"/>
                </a:solidFill>
              </a:rPr>
              <a:t>a : b	</a:t>
            </a:r>
            <a:r>
              <a:rPr lang="cs-CZ" sz="3600" dirty="0"/>
              <a:t>	</a:t>
            </a:r>
            <a:r>
              <a:rPr lang="cs-CZ" sz="2400" dirty="0"/>
              <a:t>(</a:t>
            </a:r>
            <a:r>
              <a:rPr lang="cs-CZ" sz="2400" i="1" dirty="0"/>
              <a:t>čteme: </a:t>
            </a:r>
            <a:r>
              <a:rPr lang="cs-CZ" sz="2400" i="1" dirty="0">
                <a:solidFill>
                  <a:srgbClr val="FF0000"/>
                </a:solidFill>
              </a:rPr>
              <a:t>á ku bé</a:t>
            </a:r>
            <a:r>
              <a:rPr lang="cs-CZ" sz="2400" dirty="0"/>
              <a:t>)</a:t>
            </a:r>
          </a:p>
          <a:p>
            <a:pPr marL="0" indent="0">
              <a:buNone/>
            </a:pPr>
            <a:r>
              <a:rPr lang="cs-CZ" sz="1400" dirty="0"/>
              <a:t>	                </a:t>
            </a:r>
            <a:r>
              <a:rPr lang="cs-CZ" dirty="0">
                <a:solidFill>
                  <a:srgbClr val="FF0000"/>
                </a:solidFill>
              </a:rPr>
              <a:t>a</a:t>
            </a:r>
            <a:r>
              <a:rPr lang="cs-CZ" sz="1400" dirty="0"/>
              <a:t> </a:t>
            </a:r>
            <a:r>
              <a:rPr lang="cs-CZ" sz="1200" dirty="0"/>
              <a:t>první člen poměru       </a:t>
            </a:r>
            <a:r>
              <a:rPr lang="cs-CZ" dirty="0">
                <a:solidFill>
                  <a:srgbClr val="FF0000"/>
                </a:solidFill>
              </a:rPr>
              <a:t>b</a:t>
            </a:r>
            <a:r>
              <a:rPr lang="cs-CZ" sz="1200" dirty="0"/>
              <a:t> druhý člen poměru</a:t>
            </a:r>
          </a:p>
          <a:p>
            <a:pPr marL="0" indent="0">
              <a:buNone/>
            </a:pPr>
            <a:endParaRPr lang="cs-CZ" sz="1200" dirty="0"/>
          </a:p>
          <a:p>
            <a:pPr marL="0" indent="0">
              <a:buNone/>
            </a:pPr>
            <a:r>
              <a:rPr lang="cs-CZ" sz="2400" dirty="0"/>
              <a:t>Čísla </a:t>
            </a:r>
            <a:r>
              <a:rPr lang="cs-CZ" sz="2400" dirty="0">
                <a:solidFill>
                  <a:srgbClr val="FF0000"/>
                </a:solidFill>
              </a:rPr>
              <a:t>a</a:t>
            </a:r>
            <a:r>
              <a:rPr lang="cs-CZ" sz="2400" dirty="0"/>
              <a:t>, </a:t>
            </a:r>
            <a:r>
              <a:rPr lang="cs-CZ" sz="2400" dirty="0">
                <a:solidFill>
                  <a:srgbClr val="FF0000"/>
                </a:solidFill>
              </a:rPr>
              <a:t>b</a:t>
            </a:r>
            <a:r>
              <a:rPr lang="cs-CZ" sz="2400" dirty="0"/>
              <a:t> jsou kladná čísla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i="1" dirty="0">
                <a:solidFill>
                  <a:srgbClr val="FF0000"/>
                </a:solidFill>
              </a:rPr>
              <a:t>(* přečti si nahlas*)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Např.:  2:5	</a:t>
            </a:r>
            <a:r>
              <a:rPr lang="cs-CZ" sz="2400" i="1" dirty="0"/>
              <a:t>dva ku pěti</a:t>
            </a:r>
          </a:p>
          <a:p>
            <a:pPr marL="0" indent="0">
              <a:buNone/>
            </a:pPr>
            <a:r>
              <a:rPr lang="cs-CZ" sz="2400" dirty="0"/>
              <a:t>	17:4	</a:t>
            </a:r>
            <a:r>
              <a:rPr lang="cs-CZ" sz="2400" i="1" dirty="0"/>
              <a:t>sedmnáct ku čtyřem</a:t>
            </a:r>
          </a:p>
          <a:p>
            <a:pPr marL="0" indent="0">
              <a:buNone/>
            </a:pPr>
            <a:r>
              <a:rPr lang="cs-CZ" sz="2400" dirty="0"/>
              <a:t>	1:9	</a:t>
            </a:r>
            <a:r>
              <a:rPr lang="cs-CZ" sz="2400" i="1" dirty="0"/>
              <a:t>jedna ku devíti		</a:t>
            </a:r>
            <a:endParaRPr lang="cs-CZ" sz="2400" i="1" dirty="0">
              <a:solidFill>
                <a:srgbClr val="FF0000"/>
              </a:solidFill>
            </a:endParaRPr>
          </a:p>
          <a:p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3926111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0B06D7-2495-4DE2-9BA8-250171E81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2068" y="476243"/>
            <a:ext cx="10058400" cy="597547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Využití Poměru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3F419C-2CB9-4F56-92AD-04D1F75EE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367405"/>
            <a:ext cx="10058400" cy="4865615"/>
          </a:xfrm>
        </p:spPr>
        <p:txBody>
          <a:bodyPr>
            <a:normAutofit/>
          </a:bodyPr>
          <a:lstStyle/>
          <a:p>
            <a:pPr lvl="1"/>
            <a:r>
              <a:rPr lang="cs-CZ" dirty="0"/>
              <a:t>výsledek sportovního utkání</a:t>
            </a:r>
          </a:p>
          <a:p>
            <a:pPr lvl="1"/>
            <a:r>
              <a:rPr lang="cs-CZ" dirty="0"/>
              <a:t>ředění tekutin</a:t>
            </a:r>
          </a:p>
          <a:p>
            <a:pPr lvl="1"/>
            <a:r>
              <a:rPr lang="cs-CZ" dirty="0"/>
              <a:t>recepty na vaření</a:t>
            </a:r>
          </a:p>
          <a:p>
            <a:pPr lvl="1"/>
            <a:r>
              <a:rPr lang="cs-CZ" dirty="0"/>
              <a:t>kurzy měn</a:t>
            </a:r>
          </a:p>
          <a:p>
            <a:pPr lvl="1"/>
            <a:endParaRPr lang="cs-CZ" dirty="0"/>
          </a:p>
          <a:p>
            <a:r>
              <a:rPr lang="cs-CZ" u="sng" dirty="0"/>
              <a:t>Veličina					Poměr </a:t>
            </a:r>
            <a:r>
              <a:rPr lang="cs-CZ" u="sng" dirty="0">
                <a:solidFill>
                  <a:srgbClr val="FF0000"/>
                </a:solidFill>
              </a:rPr>
              <a:t>(* čti si nahlas*)</a:t>
            </a:r>
          </a:p>
          <a:p>
            <a:pPr marL="0" indent="0">
              <a:buNone/>
            </a:pPr>
            <a:r>
              <a:rPr lang="cs-CZ" dirty="0"/>
              <a:t>počet gólů ve fotbale(domácí: hosté)		3:2</a:t>
            </a:r>
          </a:p>
          <a:p>
            <a:pPr marL="0" indent="0">
              <a:buNone/>
            </a:pPr>
            <a:r>
              <a:rPr lang="cs-CZ" dirty="0"/>
              <a:t>kurz měny (euro : koruna)			1:27</a:t>
            </a:r>
          </a:p>
          <a:p>
            <a:pPr marL="0" indent="0">
              <a:buNone/>
            </a:pPr>
            <a:r>
              <a:rPr lang="cs-CZ" dirty="0"/>
              <a:t>ředění barvy vodou ( barva: voda)		2:1</a:t>
            </a:r>
          </a:p>
          <a:p>
            <a:pPr marL="0" indent="0">
              <a:buNone/>
            </a:pPr>
            <a:r>
              <a:rPr lang="cs-CZ" dirty="0"/>
              <a:t>příprava marmelády (ovoce :cukr)		1:1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2333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53ED2-0243-4781-AA2F-3A8BEF6E9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81438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!! Zapamatuj si !!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E7C85E-1335-4A33-BE54-2929190C7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577129"/>
            <a:ext cx="10058400" cy="5100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Při stanovení poměru musí být </a:t>
            </a:r>
            <a:r>
              <a:rPr lang="cs-CZ" dirty="0">
                <a:solidFill>
                  <a:srgbClr val="FF0000"/>
                </a:solidFill>
              </a:rPr>
              <a:t>všechna množství</a:t>
            </a:r>
            <a:r>
              <a:rPr lang="cs-CZ" dirty="0"/>
              <a:t> vyjádřena 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FF0000"/>
                </a:solidFill>
              </a:rPr>
              <a:t>ve stejných jednotkách !!</a:t>
            </a:r>
          </a:p>
          <a:p>
            <a:pPr marL="0" indent="0">
              <a:buNone/>
            </a:pPr>
            <a:r>
              <a:rPr lang="cs-CZ" sz="2400" dirty="0"/>
              <a:t> </a:t>
            </a:r>
            <a:r>
              <a:rPr lang="cs-CZ" dirty="0"/>
              <a:t>Pořadí členů v poměru je důležité</a:t>
            </a:r>
          </a:p>
          <a:p>
            <a:pPr marL="0" indent="0" algn="ctr">
              <a:buNone/>
            </a:pPr>
            <a:r>
              <a:rPr lang="cs-CZ" sz="3600" dirty="0">
                <a:solidFill>
                  <a:srgbClr val="FF0000"/>
                </a:solidFill>
              </a:rPr>
              <a:t>Nelze zaměňovat pořadí členů poměru !!:</a:t>
            </a:r>
          </a:p>
          <a:p>
            <a:pPr marL="0" indent="0" algn="ctr">
              <a:buNone/>
            </a:pPr>
            <a:r>
              <a:rPr lang="cs-CZ" sz="4400" dirty="0">
                <a:solidFill>
                  <a:srgbClr val="00B0F0"/>
                </a:solidFill>
              </a:rPr>
              <a:t>1:3</a:t>
            </a:r>
            <a:r>
              <a:rPr lang="cs-CZ" sz="3600" dirty="0">
                <a:solidFill>
                  <a:srgbClr val="FF0000"/>
                </a:solidFill>
              </a:rPr>
              <a:t> není totéž jako </a:t>
            </a:r>
            <a:r>
              <a:rPr lang="cs-CZ" sz="4400" dirty="0">
                <a:solidFill>
                  <a:srgbClr val="00B0F0"/>
                </a:solidFill>
              </a:rPr>
              <a:t>3:1</a:t>
            </a:r>
          </a:p>
          <a:p>
            <a:pPr marL="0" indent="0" algn="ctr">
              <a:buNone/>
            </a:pPr>
            <a:endParaRPr lang="cs-CZ" sz="4400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Př</a:t>
            </a:r>
            <a:r>
              <a:rPr lang="cs-CZ" dirty="0"/>
              <a:t>. </a:t>
            </a:r>
            <a:r>
              <a:rPr lang="cs-CZ" sz="2400" dirty="0"/>
              <a:t>Z kuchařské knihy: </a:t>
            </a:r>
            <a:r>
              <a:rPr lang="cs-CZ" sz="2400" i="1" dirty="0"/>
              <a:t>Na 3 hrnky mouky přidej 1 hrnek cukru. </a:t>
            </a:r>
          </a:p>
          <a:p>
            <a:pPr marL="0" indent="0">
              <a:buNone/>
            </a:pPr>
            <a:r>
              <a:rPr lang="cs-CZ" dirty="0"/>
              <a:t>a) Jaký bude poměr </a:t>
            </a:r>
            <a:r>
              <a:rPr lang="cs-CZ" dirty="0">
                <a:solidFill>
                  <a:srgbClr val="00B0F0"/>
                </a:solidFill>
              </a:rPr>
              <a:t>mouky</a:t>
            </a:r>
            <a:r>
              <a:rPr lang="cs-CZ" dirty="0"/>
              <a:t> a </a:t>
            </a:r>
            <a:r>
              <a:rPr lang="cs-CZ" dirty="0">
                <a:solidFill>
                  <a:srgbClr val="7030A0"/>
                </a:solidFill>
              </a:rPr>
              <a:t>cukru </a:t>
            </a:r>
            <a:r>
              <a:rPr lang="cs-CZ" dirty="0"/>
              <a:t>v těstě? 	doplň	…….   :  …....</a:t>
            </a:r>
          </a:p>
          <a:p>
            <a:pPr marL="0" indent="0">
              <a:buNone/>
            </a:pPr>
            <a:r>
              <a:rPr lang="cs-CZ" dirty="0"/>
              <a:t>b) Jaký bude poměr </a:t>
            </a:r>
            <a:r>
              <a:rPr lang="cs-CZ" dirty="0">
                <a:solidFill>
                  <a:srgbClr val="FF0000"/>
                </a:solidFill>
              </a:rPr>
              <a:t>cukru</a:t>
            </a:r>
            <a:r>
              <a:rPr lang="cs-CZ" dirty="0"/>
              <a:t> a </a:t>
            </a:r>
            <a:r>
              <a:rPr lang="cs-CZ" dirty="0">
                <a:solidFill>
                  <a:srgbClr val="00B050"/>
                </a:solidFill>
              </a:rPr>
              <a:t>mouky</a:t>
            </a:r>
            <a:r>
              <a:rPr lang="cs-CZ" dirty="0"/>
              <a:t> v těstě?	doplň	…….  :  …….</a:t>
            </a:r>
          </a:p>
          <a:p>
            <a:pPr marL="0" indent="0" algn="ctr">
              <a:buNone/>
            </a:pPr>
            <a:endParaRPr lang="cs-CZ" sz="3600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34DACA79-0023-4223-9AEF-75D09DBD277E}"/>
              </a:ext>
            </a:extLst>
          </p:cNvPr>
          <p:cNvCxnSpPr>
            <a:cxnSpLocks/>
          </p:cNvCxnSpPr>
          <p:nvPr/>
        </p:nvCxnSpPr>
        <p:spPr>
          <a:xfrm flipH="1">
            <a:off x="4110606" y="5645791"/>
            <a:ext cx="780176" cy="2097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8F260564-2ACC-4C51-ABD7-9D46EF877224}"/>
              </a:ext>
            </a:extLst>
          </p:cNvPr>
          <p:cNvCxnSpPr/>
          <p:nvPr/>
        </p:nvCxnSpPr>
        <p:spPr>
          <a:xfrm flipH="1">
            <a:off x="5108895" y="5570290"/>
            <a:ext cx="2642533" cy="2852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845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7C131F-5C79-4156-9966-113838974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1"/>
            <a:ext cx="10058400" cy="874385"/>
          </a:xfrm>
        </p:spPr>
        <p:txBody>
          <a:bodyPr>
            <a:normAutofit fontScale="90000"/>
          </a:bodyPr>
          <a:lstStyle/>
          <a:p>
            <a:r>
              <a:rPr lang="cs-CZ" sz="3100" dirty="0">
                <a:solidFill>
                  <a:srgbClr val="FF0000"/>
                </a:solidFill>
              </a:rPr>
              <a:t>Odpověď: 	a)  3:1</a:t>
            </a:r>
            <a:br>
              <a:rPr lang="cs-CZ" sz="3100" dirty="0">
                <a:solidFill>
                  <a:srgbClr val="FF0000"/>
                </a:solidFill>
              </a:rPr>
            </a:br>
            <a:r>
              <a:rPr lang="cs-CZ" sz="3100" dirty="0">
                <a:solidFill>
                  <a:srgbClr val="FF0000"/>
                </a:solidFill>
              </a:rPr>
              <a:t> 		b)  1:3</a:t>
            </a:r>
            <a:br>
              <a:rPr lang="cs-CZ" dirty="0">
                <a:solidFill>
                  <a:srgbClr val="C00000"/>
                </a:solidFill>
              </a:rPr>
            </a:b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B21509-0BE6-4990-96C7-B6098069E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2736" y="1484851"/>
            <a:ext cx="10058400" cy="47125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0005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B0BC18-BED8-4450-9DA9-D9E010044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99551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FF0000"/>
                </a:solidFill>
              </a:rPr>
              <a:t>Převrácený poměr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DFBC32B-903A-47A1-BD23-0B1728299C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384183"/>
            <a:ext cx="10058400" cy="4788017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- zaměníme pořadí členů poměru</a:t>
            </a:r>
          </a:p>
          <a:p>
            <a:endParaRPr lang="cs-CZ" dirty="0">
              <a:solidFill>
                <a:srgbClr val="FF0000"/>
              </a:solidFill>
            </a:endParaRPr>
          </a:p>
          <a:p>
            <a:r>
              <a:rPr lang="cs-CZ" dirty="0"/>
              <a:t>K poměru 	</a:t>
            </a:r>
            <a:r>
              <a:rPr lang="cs-CZ" dirty="0">
                <a:solidFill>
                  <a:srgbClr val="FF0000"/>
                </a:solidFill>
              </a:rPr>
              <a:t>a : b</a:t>
            </a:r>
            <a:r>
              <a:rPr lang="cs-CZ" dirty="0"/>
              <a:t>	</a:t>
            </a:r>
            <a:r>
              <a:rPr lang="cs-CZ" u="sng" dirty="0"/>
              <a:t>je převrácený poměr </a:t>
            </a:r>
            <a:r>
              <a:rPr lang="cs-CZ" dirty="0"/>
              <a:t>	</a:t>
            </a:r>
            <a:r>
              <a:rPr lang="cs-CZ" dirty="0">
                <a:solidFill>
                  <a:srgbClr val="FF0000"/>
                </a:solidFill>
              </a:rPr>
              <a:t>b : a</a:t>
            </a:r>
          </a:p>
          <a:p>
            <a:r>
              <a:rPr lang="cs-CZ" dirty="0"/>
              <a:t>Např.:		5 :2		a		2 : 5</a:t>
            </a:r>
          </a:p>
          <a:p>
            <a:r>
              <a:rPr lang="cs-CZ" dirty="0"/>
              <a:t> 		1 :4				4 :1</a:t>
            </a:r>
          </a:p>
          <a:p>
            <a:r>
              <a:rPr lang="cs-CZ" dirty="0"/>
              <a:t> 		7 : 3				3 : 7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0589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3B3F01-618B-4EFF-ADE3-8A296620F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125836"/>
            <a:ext cx="10058400" cy="696286"/>
          </a:xfrm>
        </p:spPr>
        <p:txBody>
          <a:bodyPr>
            <a:normAutofit fontScale="90000"/>
          </a:bodyPr>
          <a:lstStyle/>
          <a:p>
            <a:r>
              <a:rPr lang="cs-CZ" dirty="0"/>
              <a:t>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0A9DB0F-F50A-439D-84FD-A354977918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981513"/>
            <a:ext cx="10058400" cy="5190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Př. 1</a:t>
            </a:r>
            <a:r>
              <a:rPr lang="cs-CZ" dirty="0"/>
              <a:t>.- Dvě dřevěné lišty mají změřenou délku 0,5</a:t>
            </a:r>
            <a:r>
              <a:rPr lang="cs-CZ" dirty="0">
                <a:solidFill>
                  <a:srgbClr val="FF0000"/>
                </a:solidFill>
              </a:rPr>
              <a:t>m</a:t>
            </a:r>
            <a:r>
              <a:rPr lang="cs-CZ" dirty="0"/>
              <a:t> a 2</a:t>
            </a:r>
            <a:r>
              <a:rPr lang="cs-CZ" dirty="0">
                <a:solidFill>
                  <a:srgbClr val="FF0000"/>
                </a:solidFill>
              </a:rPr>
              <a:t>dm</a:t>
            </a:r>
            <a:r>
              <a:rPr lang="cs-CZ" dirty="0"/>
              <a:t> v jakém poměru jsou tyto délky?</a:t>
            </a:r>
          </a:p>
          <a:p>
            <a:pPr marL="0" indent="0">
              <a:buNone/>
            </a:pPr>
            <a:r>
              <a:rPr lang="cs-CZ" dirty="0"/>
              <a:t>						</a:t>
            </a:r>
            <a:r>
              <a:rPr lang="cs-CZ" sz="1100" dirty="0">
                <a:solidFill>
                  <a:srgbClr val="7030A0"/>
                </a:solidFill>
              </a:rPr>
              <a:t>první lišta </a:t>
            </a:r>
            <a:r>
              <a:rPr lang="cs-CZ" sz="1100" dirty="0"/>
              <a:t>	         	</a:t>
            </a:r>
            <a:r>
              <a:rPr lang="cs-CZ" sz="1100" dirty="0">
                <a:solidFill>
                  <a:srgbClr val="92D050"/>
                </a:solidFill>
              </a:rPr>
              <a:t>druhá lišta</a:t>
            </a:r>
          </a:p>
          <a:p>
            <a:pPr>
              <a:buFontTx/>
              <a:buChar char="-"/>
            </a:pPr>
            <a:r>
              <a:rPr lang="cs-CZ" dirty="0"/>
              <a:t>převedeme na stejné jednotky (celá čísla) : 0,5m=5</a:t>
            </a:r>
            <a:r>
              <a:rPr lang="cs-CZ" dirty="0">
                <a:solidFill>
                  <a:srgbClr val="FF0000"/>
                </a:solidFill>
              </a:rPr>
              <a:t>dm    </a:t>
            </a:r>
            <a:r>
              <a:rPr lang="cs-CZ" dirty="0"/>
              <a:t>a</a:t>
            </a:r>
            <a:r>
              <a:rPr lang="cs-CZ" dirty="0">
                <a:solidFill>
                  <a:srgbClr val="FF0000"/>
                </a:solidFill>
              </a:rPr>
              <a:t>	</a:t>
            </a:r>
            <a:r>
              <a:rPr lang="cs-CZ" dirty="0"/>
              <a:t> 2</a:t>
            </a:r>
            <a:r>
              <a:rPr lang="cs-CZ" dirty="0">
                <a:solidFill>
                  <a:srgbClr val="FF0000"/>
                </a:solidFill>
              </a:rPr>
              <a:t>dm</a:t>
            </a:r>
          </a:p>
          <a:p>
            <a:pPr>
              <a:buFontTx/>
              <a:buChar char="-"/>
            </a:pPr>
            <a:r>
              <a:rPr lang="cs-CZ" dirty="0">
                <a:solidFill>
                  <a:srgbClr val="00B050"/>
                </a:solidFill>
              </a:rPr>
              <a:t>Odpověď: </a:t>
            </a:r>
            <a:r>
              <a:rPr lang="cs-CZ" dirty="0"/>
              <a:t>Poměr délek bude	</a:t>
            </a:r>
            <a:r>
              <a:rPr lang="cs-CZ" sz="2800" dirty="0">
                <a:solidFill>
                  <a:srgbClr val="7030A0"/>
                </a:solidFill>
              </a:rPr>
              <a:t>5</a:t>
            </a:r>
            <a:r>
              <a:rPr lang="cs-CZ" sz="2800" dirty="0"/>
              <a:t>:</a:t>
            </a:r>
            <a:r>
              <a:rPr lang="cs-CZ" sz="2800" dirty="0">
                <a:solidFill>
                  <a:srgbClr val="92D050"/>
                </a:solidFill>
              </a:rPr>
              <a:t>2</a:t>
            </a:r>
          </a:p>
          <a:p>
            <a:pPr>
              <a:buFontTx/>
              <a:buChar char="-"/>
            </a:pPr>
            <a:endParaRPr lang="cs-CZ" dirty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cs-CZ" dirty="0">
                <a:solidFill>
                  <a:srgbClr val="00B050"/>
                </a:solidFill>
              </a:rPr>
              <a:t>Př.2. </a:t>
            </a:r>
            <a:r>
              <a:rPr lang="cs-CZ" dirty="0"/>
              <a:t>Pro malíře: Nařeď </a:t>
            </a:r>
            <a:r>
              <a:rPr lang="cs-CZ" dirty="0" err="1"/>
              <a:t>Malbyt</a:t>
            </a:r>
            <a:r>
              <a:rPr lang="cs-CZ" dirty="0"/>
              <a:t> podle návodu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r>
              <a:rPr lang="cs-CZ" dirty="0"/>
              <a:t>Který poměr je správný?</a:t>
            </a:r>
          </a:p>
          <a:p>
            <a:pPr>
              <a:buFontTx/>
              <a:buChar char="-"/>
            </a:pPr>
            <a:r>
              <a:rPr lang="cs-CZ" dirty="0"/>
              <a:t>Poměr ředění je a) 2:3</a:t>
            </a:r>
          </a:p>
          <a:p>
            <a:pPr marL="0" indent="0">
              <a:buNone/>
            </a:pPr>
            <a:r>
              <a:rPr lang="cs-CZ" dirty="0"/>
              <a:t>		   b) 3:2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Odpověď</a:t>
            </a:r>
            <a:r>
              <a:rPr lang="cs-CZ" dirty="0"/>
              <a:t>:  Správný poměr je </a:t>
            </a:r>
            <a:r>
              <a:rPr lang="cs-CZ" dirty="0">
                <a:solidFill>
                  <a:srgbClr val="FF0000"/>
                </a:solidFill>
              </a:rPr>
              <a:t>3:2	( záleží na pořadí)!!</a:t>
            </a:r>
          </a:p>
        </p:txBody>
      </p:sp>
      <p:graphicFrame>
        <p:nvGraphicFramePr>
          <p:cNvPr id="4" name="Tabulka 4">
            <a:extLst>
              <a:ext uri="{FF2B5EF4-FFF2-40B4-BE49-F238E27FC236}">
                <a16:creationId xmlns:a16="http://schemas.microsoft.com/office/drawing/2014/main" id="{FDD663A9-9BFB-4334-96EF-1D4E328AB3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113819"/>
              </p:ext>
            </p:extLst>
          </p:nvPr>
        </p:nvGraphicFramePr>
        <p:xfrm>
          <a:off x="6716320" y="3598878"/>
          <a:ext cx="3098799" cy="885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7268">
                  <a:extLst>
                    <a:ext uri="{9D8B030D-6E8A-4147-A177-3AD203B41FA5}">
                      <a16:colId xmlns:a16="http://schemas.microsoft.com/office/drawing/2014/main" val="532999796"/>
                    </a:ext>
                  </a:extLst>
                </a:gridCol>
                <a:gridCol w="1551531">
                  <a:extLst>
                    <a:ext uri="{9D8B030D-6E8A-4147-A177-3AD203B41FA5}">
                      <a16:colId xmlns:a16="http://schemas.microsoft.com/office/drawing/2014/main" val="3359203512"/>
                    </a:ext>
                  </a:extLst>
                </a:gridCol>
              </a:tblGrid>
              <a:tr h="520117">
                <a:tc>
                  <a:txBody>
                    <a:bodyPr/>
                    <a:lstStyle/>
                    <a:p>
                      <a:r>
                        <a:rPr lang="cs-CZ" dirty="0" err="1"/>
                        <a:t>Malbyt</a:t>
                      </a:r>
                      <a:r>
                        <a:rPr lang="cs-CZ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Voda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927405"/>
                  </a:ext>
                </a:extLst>
              </a:tr>
              <a:tr h="354946">
                <a:tc>
                  <a:txBody>
                    <a:bodyPr/>
                    <a:lstStyle/>
                    <a:p>
                      <a:r>
                        <a:rPr lang="cs-CZ" dirty="0"/>
                        <a:t>3 díly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 díly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799348"/>
                  </a:ext>
                </a:extLst>
              </a:tr>
            </a:tbl>
          </a:graphicData>
        </a:graphic>
      </p:graphicFrame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7553E60E-2F21-458A-AC46-1C5C78F5B790}"/>
              </a:ext>
            </a:extLst>
          </p:cNvPr>
          <p:cNvCxnSpPr/>
          <p:nvPr/>
        </p:nvCxnSpPr>
        <p:spPr>
          <a:xfrm>
            <a:off x="6870583" y="1308683"/>
            <a:ext cx="0" cy="469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257DDDF2-093A-4D7F-9DE6-C0D71C413D48}"/>
              </a:ext>
            </a:extLst>
          </p:cNvPr>
          <p:cNvCxnSpPr/>
          <p:nvPr/>
        </p:nvCxnSpPr>
        <p:spPr>
          <a:xfrm>
            <a:off x="7650760" y="1308683"/>
            <a:ext cx="1023457" cy="469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327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E700AF-4D1C-4AC3-AD99-4E5737941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14326"/>
          </a:xfrm>
        </p:spPr>
        <p:txBody>
          <a:bodyPr>
            <a:normAutofit/>
          </a:bodyPr>
          <a:lstStyle/>
          <a:p>
            <a:r>
              <a:rPr lang="cs-CZ" sz="3600" dirty="0"/>
              <a:t> cvičení z učebnice 2. díl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D60651-8C5C-48F0-A39E-4D97D6250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442906"/>
            <a:ext cx="10058400" cy="4729294"/>
          </a:xfrm>
        </p:spPr>
        <p:txBody>
          <a:bodyPr>
            <a:normAutofit lnSpcReduction="10000"/>
          </a:bodyPr>
          <a:lstStyle/>
          <a:p>
            <a:r>
              <a:rPr lang="cs-CZ" dirty="0">
                <a:solidFill>
                  <a:srgbClr val="00B050"/>
                </a:solidFill>
              </a:rPr>
              <a:t>70/cv.1 Návod:  </a:t>
            </a:r>
            <a:r>
              <a:rPr lang="cs-CZ" dirty="0"/>
              <a:t>Umyjte skvrny od barvy roztokem octa a vody v poměru 1:2.       Paní Rambousková nalila do kbelíku 1 litr vody. Kolik má přidat octa?</a:t>
            </a:r>
          </a:p>
          <a:p>
            <a:r>
              <a:rPr lang="cs-CZ" dirty="0">
                <a:solidFill>
                  <a:srgbClr val="FF0000"/>
                </a:solidFill>
              </a:rPr>
              <a:t>Záleží na pořadí.</a:t>
            </a:r>
            <a:r>
              <a:rPr lang="cs-CZ" dirty="0"/>
              <a:t>	 poměr 	octa a vody je 1:2 tzn., že	ocet : voda</a:t>
            </a:r>
          </a:p>
          <a:p>
            <a:r>
              <a:rPr lang="cs-CZ" dirty="0"/>
              <a:t> 							   	 1     :     2</a:t>
            </a:r>
          </a:p>
          <a:p>
            <a:r>
              <a:rPr lang="cs-CZ" dirty="0"/>
              <a:t> 						         	      </a:t>
            </a:r>
            <a:r>
              <a:rPr lang="cs-CZ" sz="1400" dirty="0"/>
              <a:t>1díl octa 	2 díly vody</a:t>
            </a:r>
          </a:p>
          <a:p>
            <a:endParaRPr lang="cs-CZ" sz="1400" dirty="0"/>
          </a:p>
          <a:p>
            <a:r>
              <a:rPr lang="cs-CZ" dirty="0">
                <a:solidFill>
                  <a:srgbClr val="FF0000"/>
                </a:solidFill>
              </a:rPr>
              <a:t>2 díly </a:t>
            </a:r>
            <a:r>
              <a:rPr lang="cs-CZ" dirty="0"/>
              <a:t>vody jsou teď </a:t>
            </a:r>
            <a:r>
              <a:rPr lang="cs-CZ" dirty="0">
                <a:solidFill>
                  <a:srgbClr val="FF0000"/>
                </a:solidFill>
              </a:rPr>
              <a:t>jeden litr </a:t>
            </a:r>
            <a:r>
              <a:rPr lang="cs-CZ" dirty="0"/>
              <a:t>vody, který paní nalila do kbelíku a musí přidat 1 díl octa. Kolik litrů octa bude jeden díl?:</a:t>
            </a:r>
          </a:p>
          <a:p>
            <a:endParaRPr lang="cs-CZ" dirty="0"/>
          </a:p>
          <a:p>
            <a:r>
              <a:rPr lang="cs-CZ" dirty="0"/>
              <a:t>2 díly= 1 litr</a:t>
            </a:r>
          </a:p>
          <a:p>
            <a:r>
              <a:rPr lang="cs-CZ" dirty="0"/>
              <a:t>1 díl= 1 litr : 2 ( dělíme)</a:t>
            </a:r>
          </a:p>
          <a:p>
            <a:r>
              <a:rPr lang="cs-CZ" dirty="0"/>
              <a:t>1 díl= 0,5 litru</a:t>
            </a:r>
          </a:p>
          <a:p>
            <a:r>
              <a:rPr lang="cs-CZ" dirty="0">
                <a:solidFill>
                  <a:srgbClr val="00B050"/>
                </a:solidFill>
              </a:rPr>
              <a:t>Odpověď</a:t>
            </a:r>
            <a:r>
              <a:rPr lang="cs-CZ" dirty="0"/>
              <a:t>: Paní Rambousková musí přidat 0,5 litru octa.</a:t>
            </a:r>
          </a:p>
        </p:txBody>
      </p: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5542F627-3F95-4420-B2D5-CCD3202FC47B}"/>
              </a:ext>
            </a:extLst>
          </p:cNvPr>
          <p:cNvCxnSpPr/>
          <p:nvPr/>
        </p:nvCxnSpPr>
        <p:spPr>
          <a:xfrm flipV="1">
            <a:off x="8313490" y="2726422"/>
            <a:ext cx="276837" cy="24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se šipkou 16">
            <a:extLst>
              <a:ext uri="{FF2B5EF4-FFF2-40B4-BE49-F238E27FC236}">
                <a16:creationId xmlns:a16="http://schemas.microsoft.com/office/drawing/2014/main" id="{FE8E48C1-8935-499E-8121-E33F1CBA933C}"/>
              </a:ext>
            </a:extLst>
          </p:cNvPr>
          <p:cNvCxnSpPr/>
          <p:nvPr/>
        </p:nvCxnSpPr>
        <p:spPr>
          <a:xfrm flipH="1" flipV="1">
            <a:off x="9454393" y="2726422"/>
            <a:ext cx="268447" cy="2432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85450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5E355B-C160-4942-9753-806E401E8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664660"/>
          </a:xfrm>
        </p:spPr>
        <p:txBody>
          <a:bodyPr>
            <a:normAutofit fontScale="90000"/>
          </a:bodyPr>
          <a:lstStyle/>
          <a:p>
            <a:r>
              <a:rPr lang="cs-CZ" dirty="0"/>
              <a:t>Učebnice 2.díl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846437-52C7-4DE4-972C-33C2861F69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1275126"/>
            <a:ext cx="10058400" cy="4897073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Vypracuj cvičení</a:t>
            </a:r>
          </a:p>
          <a:p>
            <a:r>
              <a:rPr lang="cs-CZ" dirty="0"/>
              <a:t>Str.7/ </a:t>
            </a:r>
            <a:r>
              <a:rPr lang="cs-CZ" dirty="0" err="1"/>
              <a:t>cv</a:t>
            </a:r>
            <a:r>
              <a:rPr lang="cs-CZ" dirty="0"/>
              <a:t>. 2,3,4,5</a:t>
            </a:r>
          </a:p>
          <a:p>
            <a:r>
              <a:rPr lang="cs-CZ" dirty="0"/>
              <a:t>Str.8/ cv.7,8</a:t>
            </a:r>
          </a:p>
          <a:p>
            <a:r>
              <a:rPr lang="cs-CZ" dirty="0"/>
              <a:t>Str.9/ cv.9,10,11A,12</a:t>
            </a:r>
          </a:p>
          <a:p>
            <a:r>
              <a:rPr lang="cs-CZ" dirty="0"/>
              <a:t>Str.10/</a:t>
            </a:r>
            <a:r>
              <a:rPr lang="cs-CZ" dirty="0" err="1"/>
              <a:t>cv</a:t>
            </a:r>
            <a:r>
              <a:rPr lang="cs-CZ" dirty="0"/>
              <a:t>  13,14</a:t>
            </a:r>
          </a:p>
        </p:txBody>
      </p:sp>
    </p:spTree>
    <p:extLst>
      <p:ext uri="{BB962C8B-B14F-4D97-AF65-F5344CB8AC3E}">
        <p14:creationId xmlns:p14="http://schemas.microsoft.com/office/powerpoint/2010/main" val="3135842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TM03090434[[fn=Dřevo]]</Template>
  <TotalTime>148</TotalTime>
  <Words>611</Words>
  <Application>Microsoft Office PowerPoint</Application>
  <PresentationFormat>Širokoúhlá obrazovka</PresentationFormat>
  <Paragraphs>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Rockwell</vt:lpstr>
      <vt:lpstr>Rockwell Condensed</vt:lpstr>
      <vt:lpstr>Wingdings</vt:lpstr>
      <vt:lpstr>Dřevo</vt:lpstr>
      <vt:lpstr>POMĚR</vt:lpstr>
      <vt:lpstr>Poměr </vt:lpstr>
      <vt:lpstr>Využití Poměru</vt:lpstr>
      <vt:lpstr>!! Zapamatuj si !!</vt:lpstr>
      <vt:lpstr>Odpověď:  a)  3:1    b)  1:3 </vt:lpstr>
      <vt:lpstr>Převrácený poměr</vt:lpstr>
      <vt:lpstr>Příklady</vt:lpstr>
      <vt:lpstr> cvičení z učebnice 2. díl</vt:lpstr>
      <vt:lpstr>Učebnice 2.díl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POMĚR</dc:title>
  <dc:creator>Windows User</dc:creator>
  <cp:lastModifiedBy>Windows User</cp:lastModifiedBy>
  <cp:revision>18</cp:revision>
  <dcterms:created xsi:type="dcterms:W3CDTF">2020-03-29T10:35:26Z</dcterms:created>
  <dcterms:modified xsi:type="dcterms:W3CDTF">2020-03-29T17:17:36Z</dcterms:modified>
</cp:coreProperties>
</file>